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sldIdLst>
    <p:sldId id="256" r:id="rId2"/>
    <p:sldId id="257" r:id="rId3"/>
    <p:sldId id="260" r:id="rId4"/>
    <p:sldId id="268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1464694294_218f557ae59d7c2d4c267ab046ce0874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5798204" y="311332"/>
            <a:ext cx="2962148" cy="426720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8144" y="182879"/>
            <a:ext cx="4743123" cy="4297681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Тема одиночества человека в многолюдном городе</a:t>
            </a:r>
            <a:b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(по рассказу А.П.Чехова «Тоска»)</a:t>
            </a:r>
            <a:r>
              <a:rPr lang="ru-RU" b="1" dirty="0" smtClean="0">
                <a:solidFill>
                  <a:srgbClr val="663300"/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66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074305" y="5721531"/>
            <a:ext cx="4834563" cy="966652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Презентацию подготовила 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русского языка и литературы</a:t>
            </a:r>
          </a:p>
          <a:p>
            <a:pPr algn="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Давлетбаева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303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_12b965_bf9bfc40_orig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4728754" y="209005"/>
            <a:ext cx="4195572" cy="519901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5943" y="287383"/>
            <a:ext cx="4441371" cy="630936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Monotype Corsiva" pitchFamily="66" charset="0"/>
              </a:rPr>
              <a:t>Кому </a:t>
            </a:r>
            <a:r>
              <a:rPr lang="ru-RU" sz="3200" dirty="0" err="1" smtClean="0">
                <a:latin typeface="Monotype Corsiva" pitchFamily="66" charset="0"/>
              </a:rPr>
              <a:t>повем</a:t>
            </a:r>
            <a:r>
              <a:rPr lang="ru-RU" sz="3200" dirty="0" smtClean="0">
                <a:latin typeface="Monotype Corsiva" pitchFamily="66" charset="0"/>
              </a:rPr>
              <a:t> печаль мою,</a:t>
            </a:r>
          </a:p>
          <a:p>
            <a:pPr algn="ctr"/>
            <a:r>
              <a:rPr lang="ru-RU" sz="3200" dirty="0" smtClean="0">
                <a:latin typeface="Monotype Corsiva" pitchFamily="66" charset="0"/>
              </a:rPr>
              <a:t>Кого призову к рыданию?</a:t>
            </a:r>
          </a:p>
          <a:p>
            <a:pPr algn="ctr"/>
            <a:r>
              <a:rPr lang="ru-RU" sz="3200" dirty="0" smtClean="0">
                <a:latin typeface="Monotype Corsiva" pitchFamily="66" charset="0"/>
              </a:rPr>
              <a:t>Токмо Тебе, </a:t>
            </a:r>
            <a:r>
              <a:rPr lang="ru-RU" sz="3200" dirty="0" err="1" smtClean="0">
                <a:latin typeface="Monotype Corsiva" pitchFamily="66" charset="0"/>
              </a:rPr>
              <a:t>Владыко</a:t>
            </a:r>
            <a:r>
              <a:rPr lang="ru-RU" sz="3200" dirty="0" smtClean="0">
                <a:latin typeface="Monotype Corsiva" pitchFamily="66" charset="0"/>
              </a:rPr>
              <a:t> мой,</a:t>
            </a:r>
          </a:p>
          <a:p>
            <a:pPr algn="ctr"/>
            <a:r>
              <a:rPr lang="ru-RU" sz="3200" dirty="0" smtClean="0">
                <a:latin typeface="Monotype Corsiva" pitchFamily="66" charset="0"/>
              </a:rPr>
              <a:t>Известна печаль.</a:t>
            </a:r>
          </a:p>
          <a:p>
            <a:r>
              <a:rPr lang="ru-RU" sz="3200" b="1" dirty="0" smtClean="0"/>
              <a:t> </a:t>
            </a:r>
            <a:endParaRPr lang="ru-RU" sz="3200" dirty="0" smtClean="0"/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17" y="209006"/>
            <a:ext cx="8791303" cy="757645"/>
          </a:xfrm>
        </p:spPr>
        <p:txBody>
          <a:bodyPr/>
          <a:lstStyle/>
          <a:p>
            <a:pPr algn="ctr"/>
            <a:r>
              <a:rPr lang="ru-RU" sz="3200" b="1" dirty="0" smtClean="0">
                <a:latin typeface="Monotype Corsiva" pitchFamily="66" charset="0"/>
              </a:rPr>
              <a:t>СЛОВАРНАЯ РАБОТА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031966"/>
            <a:ext cx="7924800" cy="4683034"/>
          </a:xfrm>
        </p:spPr>
        <p:txBody>
          <a:bodyPr/>
          <a:lstStyle/>
          <a:p>
            <a:r>
              <a:rPr lang="ru-RU" sz="2400" b="1" dirty="0" smtClean="0">
                <a:latin typeface="Monotype Corsiva" pitchFamily="66" charset="0"/>
              </a:rPr>
              <a:t>ТОСКА </a:t>
            </a:r>
            <a:r>
              <a:rPr lang="ru-RU" sz="2400" dirty="0" smtClean="0">
                <a:latin typeface="Monotype Corsiva" pitchFamily="66" charset="0"/>
              </a:rPr>
              <a:t>(теснить?) -  стеснение духа, томление души, мучительная грусть; </a:t>
            </a:r>
          </a:p>
          <a:p>
            <a:r>
              <a:rPr lang="ru-RU" sz="2400" dirty="0" smtClean="0">
                <a:latin typeface="Monotype Corsiva" pitchFamily="66" charset="0"/>
              </a:rPr>
              <a:t>душевная тревога, беспокойство, боязнь, скука, горе, печаль, </a:t>
            </a:r>
            <a:r>
              <a:rPr lang="ru-RU" sz="2400" dirty="0" err="1" smtClean="0">
                <a:latin typeface="Monotype Corsiva" pitchFamily="66" charset="0"/>
              </a:rPr>
              <a:t>нойка</a:t>
            </a:r>
            <a:r>
              <a:rPr lang="ru-RU" sz="2400" dirty="0" smtClean="0">
                <a:latin typeface="Monotype Corsiva" pitchFamily="66" charset="0"/>
              </a:rPr>
              <a:t> сердца, скорбь.</a:t>
            </a:r>
          </a:p>
          <a:p>
            <a:pPr>
              <a:buFontTx/>
              <a:buNone/>
            </a:pPr>
            <a:endParaRPr lang="ru-RU" sz="2000" dirty="0" smtClean="0">
              <a:latin typeface="Monotype Corsiva" pitchFamily="66" charset="0"/>
            </a:endParaRPr>
          </a:p>
          <a:p>
            <a:pPr algn="r">
              <a:buFontTx/>
              <a:buNone/>
            </a:pPr>
            <a:r>
              <a:rPr lang="ru-RU" sz="2000" dirty="0" smtClean="0">
                <a:latin typeface="Monotype Corsiva" pitchFamily="66" charset="0"/>
              </a:rPr>
              <a:t>                     </a:t>
            </a:r>
            <a:r>
              <a:rPr lang="ru-RU" sz="2000" i="1" dirty="0" smtClean="0">
                <a:latin typeface="Monotype Corsiva" pitchFamily="66" charset="0"/>
              </a:rPr>
              <a:t>В. И. Даль («Толковый словарь живого </a:t>
            </a:r>
          </a:p>
          <a:p>
            <a:pPr algn="r">
              <a:buFontTx/>
              <a:buNone/>
            </a:pPr>
            <a:r>
              <a:rPr lang="ru-RU" sz="2000" i="1" dirty="0" smtClean="0">
                <a:latin typeface="Monotype Corsiva" pitchFamily="66" charset="0"/>
              </a:rPr>
              <a:t>                     великорусского языка»)</a:t>
            </a:r>
          </a:p>
          <a:p>
            <a:endParaRPr lang="ru-RU" dirty="0"/>
          </a:p>
        </p:txBody>
      </p:sp>
      <p:pic>
        <p:nvPicPr>
          <p:cNvPr id="1026" name="Picture 2" descr="C:\Users\User\Desktop\1378189387_tos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297" y="2919003"/>
            <a:ext cx="2039846" cy="280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latin typeface="Monotype Corsiva" pitchFamily="66" charset="0"/>
              </a:rPr>
              <a:t>СЛОВАРНАЯ</a:t>
            </a:r>
            <a:r>
              <a:rPr lang="ru-RU" sz="2800" b="1" dirty="0" smtClean="0">
                <a:latin typeface="Monotype Corsiva" pitchFamily="66" charset="0"/>
              </a:rPr>
              <a:t>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2400" dirty="0" smtClean="0">
                <a:latin typeface="Monotype Corsiva" pitchFamily="66" charset="0"/>
              </a:rPr>
              <a:t>Одиночество — состояние и ощущение человека, находящегося в условиях реальной или мнимой изоляции от других людей, разрыва социальных связей, отсутствия значимого для него общения, недостаточности общения и др. </a:t>
            </a:r>
          </a:p>
          <a:p>
            <a:endParaRPr lang="ru-RU" dirty="0">
              <a:latin typeface="Monotype Corsiva" pitchFamily="66" charset="0"/>
            </a:endParaRPr>
          </a:p>
        </p:txBody>
      </p:sp>
      <p:pic>
        <p:nvPicPr>
          <p:cNvPr id="4" name="Picture 2" descr="C:\Users\User\Desktop\1378189387_tos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593" y="3357153"/>
            <a:ext cx="1776549" cy="23643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83" y="209007"/>
            <a:ext cx="8647611" cy="731520"/>
          </a:xfrm>
        </p:spPr>
        <p:txBody>
          <a:bodyPr/>
          <a:lstStyle/>
          <a:p>
            <a:pPr algn="ctr"/>
            <a:r>
              <a:rPr lang="ru-RU" sz="3200" dirty="0" smtClean="0">
                <a:latin typeface="Monotype Corsiva" pitchFamily="66" charset="0"/>
              </a:rPr>
              <a:t>История создания рассказа «Тоска»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0446" y="927463"/>
            <a:ext cx="8595360" cy="4467497"/>
          </a:xfrm>
        </p:spPr>
        <p:txBody>
          <a:bodyPr/>
          <a:lstStyle/>
          <a:p>
            <a:r>
              <a:rPr lang="ru-RU" sz="2400" dirty="0" smtClean="0">
                <a:latin typeface="Monotype Corsiva" pitchFamily="66" charset="0"/>
              </a:rPr>
              <a:t>Опубликован в январе 1886 года в «Петербургской газете», в разделе «Летучие заметки»</a:t>
            </a:r>
          </a:p>
          <a:p>
            <a:r>
              <a:rPr lang="ru-RU" sz="2400" dirty="0" smtClean="0">
                <a:latin typeface="Monotype Corsiva" pitchFamily="66" charset="0"/>
              </a:rPr>
              <a:t>В декабре 1885 г. писатель впервые побывал в Петербурге и «омут, полный чудовищных огней, неугомонного треска и бегущих людей», в который он погрузился, прибыв в столицу, контрастировал с его душевным складом и, возможно, это в определенной степени послужило одним из стимулов к написанию «Тоски».</a:t>
            </a:r>
          </a:p>
          <a:p>
            <a:endParaRPr lang="ru-RU" dirty="0"/>
          </a:p>
        </p:txBody>
      </p:sp>
      <p:pic>
        <p:nvPicPr>
          <p:cNvPr id="4" name="Рисунок 4" descr="Peterburgskaya_Gazeta_1871_07_11_N099_s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" y="3803015"/>
            <a:ext cx="1791335" cy="204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3" descr="643892_origina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6709" y="3829502"/>
            <a:ext cx="5581559" cy="144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274321" y="1463040"/>
            <a:ext cx="4767942" cy="4297680"/>
          </a:xfrm>
        </p:spPr>
        <p:txBody>
          <a:bodyPr>
            <a:normAutofit lnSpcReduction="10000"/>
          </a:bodyPr>
          <a:lstStyle/>
          <a:p>
            <a:r>
              <a:rPr lang="ru-RU" sz="1800" b="1" u="sng" dirty="0" smtClean="0">
                <a:latin typeface="Monotype Corsiva" pitchFamily="66" charset="0"/>
              </a:rPr>
              <a:t>Фабула </a:t>
            </a:r>
            <a:r>
              <a:rPr lang="ru-RU" sz="1800" dirty="0" smtClean="0">
                <a:latin typeface="Monotype Corsiva" pitchFamily="66" charset="0"/>
              </a:rPr>
              <a:t>«Тоски» - это еще одно отражение излюбленного литературного приема молодого Чехова: с теплой иронией выстроить композицию, сюжетную линию рассказа из анекдотической, по сути, ситуации: не нашедший понимания ни у одного встреченного на пути человека, старый извозчик, похоронивший сына, изливает свое горе лошади. </a:t>
            </a:r>
          </a:p>
          <a:p>
            <a:r>
              <a:rPr lang="ru-RU" sz="1800" dirty="0" smtClean="0">
                <a:latin typeface="Monotype Corsiva" pitchFamily="66" charset="0"/>
              </a:rPr>
              <a:t>Однако, история, рассказанная Антошей </a:t>
            </a:r>
            <a:r>
              <a:rPr lang="ru-RU" sz="1800" dirty="0" err="1" smtClean="0">
                <a:latin typeface="Monotype Corsiva" pitchFamily="66" charset="0"/>
              </a:rPr>
              <a:t>Чехонте</a:t>
            </a:r>
            <a:r>
              <a:rPr lang="ru-RU" sz="1800" dirty="0" smtClean="0">
                <a:latin typeface="Monotype Corsiva" pitchFamily="66" charset="0"/>
              </a:rPr>
              <a:t> на страницах периодического издания, «не ироническая побрякушка» развлекательной юмористической журналистики, а </a:t>
            </a:r>
            <a:r>
              <a:rPr lang="ru-RU" sz="1800" b="1" dirty="0" smtClean="0">
                <a:latin typeface="Monotype Corsiva" pitchFamily="66" charset="0"/>
              </a:rPr>
              <a:t>вековая трагедия человека, стучащего в людские души 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2880" y="182880"/>
            <a:ext cx="8778240" cy="1234758"/>
          </a:xfrm>
        </p:spPr>
        <p:txBody>
          <a:bodyPr/>
          <a:lstStyle/>
          <a:p>
            <a:pPr algn="ctr"/>
            <a:r>
              <a:rPr lang="ru-RU" sz="1800" b="1" dirty="0" smtClean="0">
                <a:latin typeface="Monotype Corsiva" pitchFamily="66" charset="0"/>
              </a:rPr>
              <a:t>Фабула</a:t>
            </a:r>
            <a:r>
              <a:rPr lang="ru-RU" sz="1800" dirty="0" smtClean="0">
                <a:latin typeface="Monotype Corsiva" pitchFamily="66" charset="0"/>
              </a:rPr>
              <a:t> (от лат. </a:t>
            </a:r>
            <a:r>
              <a:rPr lang="ru-RU" sz="1800" dirty="0" err="1" smtClean="0">
                <a:latin typeface="Monotype Corsiva" pitchFamily="66" charset="0"/>
              </a:rPr>
              <a:t>fabula</a:t>
            </a:r>
            <a:r>
              <a:rPr lang="ru-RU" sz="1800" dirty="0" smtClean="0">
                <a:latin typeface="Monotype Corsiva" pitchFamily="66" charset="0"/>
              </a:rPr>
              <a:t> – предание, басня, сказка, рассказ)- это система связанных между собой мотивов в произведении, охватывает все происшествия, соединенные в причинно-следственные ряды.</a:t>
            </a:r>
            <a:endParaRPr lang="ru-RU" sz="1800" dirty="0">
              <a:latin typeface="Monotype Corsiva" pitchFamily="66" charset="0"/>
            </a:endParaRPr>
          </a:p>
        </p:txBody>
      </p:sp>
      <p:pic>
        <p:nvPicPr>
          <p:cNvPr id="8" name="Рисунок 4" descr="f1fe7_10-02-037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9110" y="1502229"/>
            <a:ext cx="3078055" cy="4212771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209005" y="1600200"/>
            <a:ext cx="4741817" cy="4114800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>
                <a:latin typeface="Monotype Corsiva" pitchFamily="66" charset="0"/>
              </a:rPr>
              <a:t>В</a:t>
            </a:r>
            <a:r>
              <a:rPr lang="ru-RU" sz="2400" b="1" u="sng" dirty="0" smtClean="0">
                <a:latin typeface="Monotype Corsiva" pitchFamily="66" charset="0"/>
              </a:rPr>
              <a:t> сюжете </a:t>
            </a:r>
            <a:r>
              <a:rPr lang="ru-RU" sz="2400" dirty="0" smtClean="0">
                <a:latin typeface="Monotype Corsiva" pitchFamily="66" charset="0"/>
              </a:rPr>
              <a:t>«Тоски», как минимум, можно обнаружить </a:t>
            </a:r>
            <a:r>
              <a:rPr lang="ru-RU" sz="2400" b="1" dirty="0" smtClean="0">
                <a:latin typeface="Monotype Corsiva" pitchFamily="66" charset="0"/>
              </a:rPr>
              <a:t>два взаимосвязанных плана</a:t>
            </a:r>
            <a:r>
              <a:rPr lang="ru-RU" sz="2400" dirty="0" smtClean="0">
                <a:latin typeface="Monotype Corsiva" pitchFamily="66" charset="0"/>
              </a:rPr>
              <a:t>: </a:t>
            </a:r>
          </a:p>
          <a:p>
            <a:pPr>
              <a:buFontTx/>
              <a:buNone/>
            </a:pPr>
            <a:r>
              <a:rPr lang="ru-RU" sz="2400" dirty="0" smtClean="0">
                <a:latin typeface="Monotype Corsiva" pitchFamily="66" charset="0"/>
              </a:rPr>
              <a:t>    с одной стороны, автор призывает читателя к сопереживанию Ионе Потапову, а с другой, — к размышлению о всеобъемлющей закономерности человеческого бытия — тоске по чьей-то душе, созвучной себе, способной понять, откликнуться, посочувствовать, выслушать.</a:t>
            </a:r>
          </a:p>
          <a:p>
            <a:endParaRPr lang="ru-RU" dirty="0"/>
          </a:p>
        </p:txBody>
      </p:sp>
      <p:pic>
        <p:nvPicPr>
          <p:cNvPr id="5" name="Содержимое 4" descr="chehov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5067299" y="1959429"/>
            <a:ext cx="3697877" cy="2918895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9007" y="156754"/>
            <a:ext cx="8765176" cy="1097280"/>
          </a:xfrm>
        </p:spPr>
        <p:txBody>
          <a:bodyPr/>
          <a:lstStyle/>
          <a:p>
            <a:pPr algn="ctr"/>
            <a:r>
              <a:rPr lang="ru-RU" sz="2000" b="1" dirty="0" smtClean="0">
                <a:latin typeface="Monotype Corsiva" pitchFamily="66" charset="0"/>
              </a:rPr>
              <a:t>Сюжет </a:t>
            </a:r>
            <a:r>
              <a:rPr lang="ru-RU" sz="2000" dirty="0" smtClean="0">
                <a:latin typeface="Monotype Corsiva" pitchFamily="66" charset="0"/>
              </a:rPr>
              <a:t>(от франц. </a:t>
            </a:r>
            <a:r>
              <a:rPr lang="ru-RU" sz="2000" dirty="0" err="1" smtClean="0">
                <a:latin typeface="Monotype Corsiva" pitchFamily="66" charset="0"/>
              </a:rPr>
              <a:t>sujet</a:t>
            </a:r>
            <a:r>
              <a:rPr lang="ru-RU" sz="2000" dirty="0" smtClean="0">
                <a:latin typeface="Monotype Corsiva" pitchFamily="66" charset="0"/>
              </a:rPr>
              <a:t> — предмет) в литературе — развитие действия, ход событий в повествовательных и драматических произведениях, а иногда и в лирических.</a:t>
            </a:r>
            <a:endParaRPr lang="ru-RU" sz="20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sz="3000" b="1" u="sng" dirty="0" smtClean="0">
                <a:latin typeface="Monotype Corsiva" pitchFamily="66" charset="0"/>
              </a:rPr>
              <a:t>Конфликт</a:t>
            </a:r>
            <a:r>
              <a:rPr lang="ru-RU" sz="3000" dirty="0" smtClean="0">
                <a:latin typeface="Monotype Corsiva" pitchFamily="66" charset="0"/>
              </a:rPr>
              <a:t> рассказа заключается в том, что тоска и одиночество проистекают оттого, что сердца людей закрыты, черствы, не готовы к состраданию ближнему.</a:t>
            </a:r>
          </a:p>
          <a:p>
            <a:endParaRPr lang="ru-RU" dirty="0"/>
          </a:p>
        </p:txBody>
      </p:sp>
      <p:pic>
        <p:nvPicPr>
          <p:cNvPr id="5" name="Содержимое 4" descr="1437877393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800600" y="1623676"/>
            <a:ext cx="3733800" cy="379741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5943" y="182880"/>
            <a:ext cx="8765177" cy="1234758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Monotype Corsiva" pitchFamily="66" charset="0"/>
              </a:rPr>
              <a:t>Конфликт</a:t>
            </a:r>
            <a:r>
              <a:rPr lang="ru-RU" sz="2400" dirty="0" smtClean="0">
                <a:latin typeface="Monotype Corsiva" pitchFamily="66" charset="0"/>
              </a:rPr>
              <a:t> в </a:t>
            </a:r>
            <a:r>
              <a:rPr lang="ru-RU" sz="2400" dirty="0" err="1" smtClean="0">
                <a:latin typeface="Monotype Corsiva" pitchFamily="66" charset="0"/>
              </a:rPr>
              <a:t>худ.произведении</a:t>
            </a:r>
            <a:r>
              <a:rPr lang="ru-RU" sz="2400" dirty="0" smtClean="0">
                <a:latin typeface="Monotype Corsiva" pitchFamily="66" charset="0"/>
              </a:rPr>
              <a:t> - противоборство, противоречие между изображенными в произведении действующими силами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287383" y="927463"/>
            <a:ext cx="4362994" cy="4787538"/>
          </a:xfrm>
        </p:spPr>
        <p:txBody>
          <a:bodyPr>
            <a:normAutofit lnSpcReduction="10000"/>
          </a:bodyPr>
          <a:lstStyle/>
          <a:p>
            <a:endParaRPr lang="ru-RU" sz="1800" dirty="0" smtClean="0">
              <a:solidFill>
                <a:srgbClr val="663300"/>
              </a:solidFill>
            </a:endParaRPr>
          </a:p>
          <a:p>
            <a:r>
              <a:rPr lang="ru-RU" sz="2000" b="1" dirty="0" smtClean="0">
                <a:latin typeface="Monotype Corsiva" pitchFamily="66" charset="0"/>
              </a:rPr>
              <a:t>Портрет</a:t>
            </a:r>
            <a:r>
              <a:rPr lang="ru-RU" sz="2000" dirty="0" smtClean="0">
                <a:latin typeface="Monotype Corsiva" pitchFamily="66" charset="0"/>
              </a:rPr>
              <a:t> -не описание цвета волос, глаз и тому подобное, писатель выбирал две-три наиболее точные и меткие детали, и этого было достаточно для яркого представления образа в целом;</a:t>
            </a:r>
          </a:p>
          <a:p>
            <a:r>
              <a:rPr lang="ru-RU" sz="2000" b="1" dirty="0" smtClean="0">
                <a:latin typeface="Monotype Corsiva" pitchFamily="66" charset="0"/>
              </a:rPr>
              <a:t>Мастерство детали</a:t>
            </a:r>
            <a:r>
              <a:rPr lang="ru-RU" sz="2000" dirty="0" smtClean="0">
                <a:latin typeface="Monotype Corsiva" pitchFamily="66" charset="0"/>
              </a:rPr>
              <a:t>: в рассказе автор большей частью называет лошадь </a:t>
            </a:r>
            <a:r>
              <a:rPr lang="ru-RU" sz="2000" b="1" dirty="0" smtClean="0">
                <a:latin typeface="Monotype Corsiva" pitchFamily="66" charset="0"/>
              </a:rPr>
              <a:t>лошаденкой</a:t>
            </a:r>
            <a:r>
              <a:rPr lang="ru-RU" sz="2000" dirty="0" smtClean="0">
                <a:latin typeface="Monotype Corsiva" pitchFamily="66" charset="0"/>
              </a:rPr>
              <a:t>. Только суффикс появился, а читатель видит эту старую, заезженную, уставшую от работы клячу, такую же жалкую, как ее хозяин, и так же вызывающую щемящую жалость.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9007" y="209006"/>
            <a:ext cx="8739050" cy="705394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Monotype Corsiva" pitchFamily="66" charset="0"/>
              </a:rPr>
              <a:t>РОЛЬ ХУДОЖЕСТВЕННОЙ ДЕТАЛИ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5" name="Рисунок 3" descr="toska_kl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8348" y="1779715"/>
            <a:ext cx="3733800" cy="2710739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195943" y="209006"/>
            <a:ext cx="8791303" cy="5068388"/>
          </a:xfrm>
        </p:spPr>
        <p:txBody>
          <a:bodyPr/>
          <a:lstStyle/>
          <a:p>
            <a:pPr>
              <a:buNone/>
            </a:pPr>
            <a:r>
              <a:rPr lang="ru-RU" sz="3200" b="1" u="sng" dirty="0" smtClean="0">
                <a:latin typeface="Monotype Corsiva" pitchFamily="66" charset="0"/>
              </a:rPr>
              <a:t>Вывод:</a:t>
            </a:r>
          </a:p>
          <a:p>
            <a:pPr>
              <a:buNone/>
            </a:pPr>
            <a:r>
              <a:rPr lang="ru-RU" sz="3200" dirty="0" smtClean="0">
                <a:latin typeface="Monotype Corsiva" pitchFamily="66" charset="0"/>
              </a:rPr>
              <a:t>     Одиночество человека среди    </a:t>
            </a:r>
          </a:p>
          <a:p>
            <a:pPr>
              <a:buNone/>
            </a:pPr>
            <a:r>
              <a:rPr lang="ru-RU" sz="3200" dirty="0" smtClean="0">
                <a:latin typeface="Monotype Corsiva" pitchFamily="66" charset="0"/>
              </a:rPr>
              <a:t>     людей — вот страшная суть </a:t>
            </a:r>
          </a:p>
          <a:p>
            <a:pPr>
              <a:buNone/>
            </a:pPr>
            <a:r>
              <a:rPr lang="ru-RU" sz="3200" dirty="0" smtClean="0">
                <a:latin typeface="Monotype Corsiva" pitchFamily="66" charset="0"/>
              </a:rPr>
              <a:t>     рассказа «Тоска».</a:t>
            </a:r>
          </a:p>
          <a:p>
            <a:endParaRPr lang="ru-RU" dirty="0"/>
          </a:p>
        </p:txBody>
      </p:sp>
      <p:pic>
        <p:nvPicPr>
          <p:cNvPr id="2051" name="Picture 3" descr="C:\Users\User\Desktop\CHehov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9826" y="2690948"/>
            <a:ext cx="3393871" cy="21997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125</TotalTime>
  <Words>501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Horizon</vt:lpstr>
      <vt:lpstr>Тема одиночества человека в многолюдном городе (по рассказу А.П.Чехова «Тоска») </vt:lpstr>
      <vt:lpstr>Слайд 2</vt:lpstr>
      <vt:lpstr>СЛОВАРНАЯ РАБОТА</vt:lpstr>
      <vt:lpstr>СЛОВАРНАЯ РАБОТА</vt:lpstr>
      <vt:lpstr>История создания рассказа «Тоска»</vt:lpstr>
      <vt:lpstr>Фабула (от лат. fabula – предание, басня, сказка, рассказ)- это система связанных между собой мотивов в произведении, охватывает все происшествия, соединенные в причинно-следственные ряды.</vt:lpstr>
      <vt:lpstr>Сюжет (от франц. sujet — предмет) в литературе — развитие действия, ход событий в повествовательных и драматических произведениях, а иногда и в лирических.</vt:lpstr>
      <vt:lpstr>Конфликт в худ.произведении - противоборство, противоречие между изображенными в произведении действующими силами</vt:lpstr>
      <vt:lpstr>РОЛЬ ХУДОЖЕСТВЕННОЙ ДЕТАЛИ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18</cp:revision>
  <dcterms:created xsi:type="dcterms:W3CDTF">2014-09-16T21:36:11Z</dcterms:created>
  <dcterms:modified xsi:type="dcterms:W3CDTF">2017-02-05T12:34:17Z</dcterms:modified>
</cp:coreProperties>
</file>